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1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9600"/>
            <a:ext cx="9143640" cy="1044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" name="Picture 4"/>
          <p:cNvPicPr/>
          <p:nvPr userDrawn="1"/>
        </p:nvPicPr>
        <p:blipFill>
          <a:blip r:embed="rId3"/>
          <a:stretch/>
        </p:blipFill>
        <p:spPr>
          <a:xfrm>
            <a:off x="4069440" y="127980"/>
            <a:ext cx="143208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Rectangle 7"/>
          <p:cNvSpPr/>
          <p:nvPr/>
        </p:nvSpPr>
        <p:spPr>
          <a:xfrm>
            <a:off x="0" y="4896720"/>
            <a:ext cx="9143640" cy="1044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" name="Rectangle 5"/>
          <p:cNvSpPr/>
          <p:nvPr/>
        </p:nvSpPr>
        <p:spPr>
          <a:xfrm>
            <a:off x="0" y="489600"/>
            <a:ext cx="9143640" cy="1044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" name="Rectangle 11"/>
          <p:cNvSpPr/>
          <p:nvPr/>
        </p:nvSpPr>
        <p:spPr>
          <a:xfrm>
            <a:off x="0" y="4896720"/>
            <a:ext cx="9143640" cy="1044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1B123E1-0482-75E4-EB80-E99E87BA74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379" y="-5667"/>
            <a:ext cx="760320" cy="5068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59B9F16-E5D5-345D-C373-4913425D8A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160" y="97020"/>
            <a:ext cx="1431227" cy="27468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C70097C-2BCE-0ED9-8B43-13FCB576528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75" y="75322"/>
            <a:ext cx="2208240" cy="2932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2B10D9A-79E4-3006-01F8-CB64856EE3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475" y="65859"/>
            <a:ext cx="581077" cy="340962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/>
          <p:nvPr/>
        </p:nvSpPr>
        <p:spPr>
          <a:xfrm>
            <a:off x="1600200" y="660960"/>
            <a:ext cx="6629400" cy="116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Computer Vision</a:t>
            </a:r>
            <a:r>
              <a:rPr lang="en-US" sz="40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Challenge Round 1 Proposal</a:t>
            </a:r>
          </a:p>
        </p:txBody>
      </p:sp>
      <p:sp>
        <p:nvSpPr>
          <p:cNvPr id="20" name="Subtitle 2"/>
          <p:cNvSpPr txBox="1"/>
          <p:nvPr/>
        </p:nvSpPr>
        <p:spPr>
          <a:xfrm>
            <a:off x="1600200" y="236268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algn="ctr" defTabSz="45720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en-US" sz="3200" dirty="0">
                <a:solidFill>
                  <a:schemeClr val="dk1">
                    <a:tint val="75000"/>
                  </a:schemeClr>
                </a:solidFill>
                <a:latin typeface="Calibri"/>
              </a:rPr>
              <a:t>Vision System Design and Implementation</a:t>
            </a:r>
            <a:endParaRPr lang="en-US" sz="3200" b="0" u="none" strike="noStrike" dirty="0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1"/>
          <p:cNvSpPr txBox="1"/>
          <p:nvPr/>
        </p:nvSpPr>
        <p:spPr>
          <a:xfrm>
            <a:off x="228600" y="685800"/>
            <a:ext cx="86868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Evaluation Metrics</a:t>
            </a:r>
          </a:p>
        </p:txBody>
      </p:sp>
      <p:sp>
        <p:nvSpPr>
          <p:cNvPr id="40" name="Content Placeholder 10"/>
          <p:cNvSpPr txBox="1"/>
          <p:nvPr/>
        </p:nvSpPr>
        <p:spPr>
          <a:xfrm>
            <a:off x="457560" y="182880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2000" dirty="0"/>
              <a:t>Define how performance will be measured.</a:t>
            </a:r>
          </a:p>
          <a:p>
            <a:r>
              <a:rPr lang="en-US" sz="2000" dirty="0"/>
              <a:t>Examples:</a:t>
            </a:r>
          </a:p>
          <a:p>
            <a:r>
              <a:rPr lang="en-US" sz="2000" dirty="0"/>
              <a:t>• Accuracy</a:t>
            </a:r>
            <a:br>
              <a:rPr lang="en-US" sz="2000" dirty="0"/>
            </a:br>
            <a:r>
              <a:rPr lang="en-US" sz="2000" dirty="0"/>
              <a:t>• Precision / Recall</a:t>
            </a:r>
            <a:br>
              <a:rPr lang="en-US" sz="2000" dirty="0"/>
            </a:br>
            <a:r>
              <a:rPr lang="en-US" sz="2000" dirty="0"/>
              <a:t>• F1 Score</a:t>
            </a:r>
            <a:br>
              <a:rPr lang="en-US" sz="2000" dirty="0"/>
            </a:br>
            <a:r>
              <a:rPr lang="en-US" sz="2000" dirty="0"/>
              <a:t>• </a:t>
            </a:r>
            <a:r>
              <a:rPr lang="en-US" sz="2000" dirty="0" err="1"/>
              <a:t>mAP</a:t>
            </a:r>
            <a:r>
              <a:rPr lang="en-US" sz="2000" dirty="0"/>
              <a:t> (mean average precision)</a:t>
            </a:r>
            <a:br>
              <a:rPr lang="en-US" sz="2000" dirty="0"/>
            </a:br>
            <a:r>
              <a:rPr lang="en-US" sz="2000" dirty="0"/>
              <a:t>• </a:t>
            </a:r>
            <a:r>
              <a:rPr lang="en-US" sz="2000" dirty="0" err="1"/>
              <a:t>IoU</a:t>
            </a:r>
            <a:r>
              <a:rPr lang="en-US" sz="2000" dirty="0"/>
              <a:t> (Intersection over Union)</a:t>
            </a:r>
          </a:p>
          <a:p>
            <a:r>
              <a:rPr lang="en-US" sz="2000" dirty="0"/>
              <a:t>Also include benchmark comparison if available.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2"/>
          <p:cNvSpPr txBox="1"/>
          <p:nvPr/>
        </p:nvSpPr>
        <p:spPr>
          <a:xfrm>
            <a:off x="228600" y="685800"/>
            <a:ext cx="86868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IN" sz="4400" dirty="0"/>
              <a:t>GitHub Submission Requirement </a:t>
            </a:r>
            <a:endParaRPr lang="en-US" sz="4400" b="0" u="none" strike="noStrike" dirty="0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2" name="Content Placeholder 11"/>
          <p:cNvSpPr txBox="1"/>
          <p:nvPr/>
        </p:nvSpPr>
        <p:spPr>
          <a:xfrm>
            <a:off x="457380" y="1531979"/>
            <a:ext cx="8229240" cy="3172367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1600" dirty="0"/>
              <a:t>All teams must submit:</a:t>
            </a:r>
          </a:p>
          <a:p>
            <a:r>
              <a:rPr lang="en-US" sz="1600" dirty="0"/>
              <a:t>• A </a:t>
            </a:r>
            <a:r>
              <a:rPr lang="en-US" sz="1600" b="1" dirty="0"/>
              <a:t>GitHub repository link</a:t>
            </a:r>
            <a:r>
              <a:rPr lang="en-US" sz="1600" dirty="0"/>
              <a:t> containing the full project code</a:t>
            </a:r>
            <a:br>
              <a:rPr lang="en-US" sz="1600" dirty="0"/>
            </a:br>
            <a:r>
              <a:rPr lang="en-US" sz="1600" dirty="0"/>
              <a:t>• A </a:t>
            </a:r>
            <a:r>
              <a:rPr lang="en-US" sz="1600" b="1" dirty="0"/>
              <a:t>well-documented README file</a:t>
            </a:r>
            <a:r>
              <a:rPr lang="en-US" sz="1600" dirty="0"/>
              <a:t> explaining:</a:t>
            </a:r>
          </a:p>
          <a:p>
            <a:endParaRPr lang="en-US" sz="1600" dirty="0"/>
          </a:p>
          <a:p>
            <a:r>
              <a:rPr lang="en-US" sz="1600" dirty="0"/>
              <a:t>Required README sections:</a:t>
            </a:r>
          </a:p>
          <a:p>
            <a:r>
              <a:rPr lang="en-US" sz="1600" dirty="0"/>
              <a:t>• Project overview</a:t>
            </a:r>
            <a:br>
              <a:rPr lang="en-US" sz="1600" dirty="0"/>
            </a:br>
            <a:r>
              <a:rPr lang="en-US" sz="1600" dirty="0"/>
              <a:t>• Model architecture</a:t>
            </a:r>
            <a:br>
              <a:rPr lang="en-US" sz="1600" dirty="0"/>
            </a:br>
            <a:r>
              <a:rPr lang="en-US" sz="1600" dirty="0"/>
              <a:t>• Dataset used</a:t>
            </a:r>
            <a:br>
              <a:rPr lang="en-US" sz="1600" dirty="0"/>
            </a:br>
            <a:r>
              <a:rPr lang="en-US" sz="1600" dirty="0"/>
              <a:t>• Setup &amp; installation instructions</a:t>
            </a:r>
            <a:br>
              <a:rPr lang="en-US" sz="1600" dirty="0"/>
            </a:br>
            <a:r>
              <a:rPr lang="en-US" sz="1600" dirty="0"/>
              <a:t>• How to run the code</a:t>
            </a:r>
            <a:br>
              <a:rPr lang="en-US" sz="1600" dirty="0"/>
            </a:br>
            <a:r>
              <a:rPr lang="en-US" sz="1600" dirty="0"/>
              <a:t>• Example outputs / results</a:t>
            </a:r>
          </a:p>
          <a:p>
            <a:r>
              <a:rPr lang="en-US" sz="1600" dirty="0"/>
              <a:t>Repositories should be </a:t>
            </a:r>
            <a:r>
              <a:rPr lang="en-US" sz="1600" b="1" dirty="0"/>
              <a:t>publicly accessible during evaluation</a:t>
            </a:r>
            <a:r>
              <a:rPr lang="en-US" sz="16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3"/>
          <p:cNvSpPr txBox="1"/>
          <p:nvPr/>
        </p:nvSpPr>
        <p:spPr>
          <a:xfrm>
            <a:off x="228600" y="685800"/>
            <a:ext cx="86868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Declaration</a:t>
            </a:r>
          </a:p>
        </p:txBody>
      </p:sp>
      <p:sp>
        <p:nvSpPr>
          <p:cNvPr id="44" name="Content Placeholder 12"/>
          <p:cNvSpPr txBox="1"/>
          <p:nvPr/>
        </p:nvSpPr>
        <p:spPr>
          <a:xfrm>
            <a:off x="457560" y="182880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We confirm that the proposed work is original and developed by the team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All team members agree to the rules and evaluation process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"/>
          <p:cNvSpPr txBox="1"/>
          <p:nvPr/>
        </p:nvSpPr>
        <p:spPr>
          <a:xfrm>
            <a:off x="1600200" y="660960"/>
            <a:ext cx="66294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Proposal &amp; Team Details</a:t>
            </a:r>
          </a:p>
        </p:txBody>
      </p:sp>
      <p:sp>
        <p:nvSpPr>
          <p:cNvPr id="22" name="Content Placeholder 2"/>
          <p:cNvSpPr txBox="1"/>
          <p:nvPr/>
        </p:nvSpPr>
        <p:spPr>
          <a:xfrm>
            <a:off x="457200" y="164628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Proposal Title: ___________________________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Team Name: ___________________________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Team Lead: Name, Email, Institution/</a:t>
            </a:r>
            <a:r>
              <a:rPr lang="en-US" sz="2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Organisation</a:t>
            </a:r>
            <a:endParaRPr lang="en-US" sz="2800" b="0" u="none" strike="noStrike" dirty="0">
              <a:solidFill>
                <a:srgbClr val="FFFFFF"/>
              </a:solidFill>
              <a:effectLst/>
              <a:uFillTx/>
              <a:latin typeface="Calibri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Challenge Track: </a:t>
            </a:r>
            <a:r>
              <a:rPr lang="en-US" sz="2800" dirty="0">
                <a:solidFill>
                  <a:srgbClr val="FFFFFF"/>
                </a:solidFill>
                <a:latin typeface="Calibri"/>
              </a:rPr>
              <a:t>AI and Computer Vision</a:t>
            </a:r>
            <a:endParaRPr lang="en-US" sz="2800" b="0" u="none" strike="noStrike" dirty="0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4"/>
          <p:cNvSpPr txBox="1"/>
          <p:nvPr/>
        </p:nvSpPr>
        <p:spPr>
          <a:xfrm>
            <a:off x="0" y="685800"/>
            <a:ext cx="91440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 Members, Affiliation &amp; Expertise</a:t>
            </a:r>
          </a:p>
        </p:txBody>
      </p:sp>
      <p:sp>
        <p:nvSpPr>
          <p:cNvPr id="24" name="Content Placeholder 3"/>
          <p:cNvSpPr txBox="1"/>
          <p:nvPr/>
        </p:nvSpPr>
        <p:spPr>
          <a:xfrm>
            <a:off x="457200" y="164628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Member 1 (Team Lead): Name – Affiliation – Primary Expertise</a:t>
            </a:r>
            <a:endParaRPr lang="en-US" sz="2800" b="0" u="none" strike="noStrike" dirty="0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6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Member 2 : Name – Affiliation – Expertise (Computer Vision / Deep Learning)</a:t>
            </a:r>
            <a:endParaRPr lang="en-US" sz="2600" b="0" u="none" strike="noStrike" dirty="0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6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Member 3 : Name – Affiliation – Expertise</a:t>
            </a:r>
            <a:endParaRPr lang="en-US" sz="2600" b="0" u="none" strike="noStrike" dirty="0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6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Member 4 : Name – Affiliation – Expertise</a:t>
            </a:r>
            <a:endParaRPr lang="en-US" sz="2600" b="0" u="none" strike="noStrike" dirty="0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3"/>
          <p:cNvSpPr txBox="1"/>
          <p:nvPr/>
        </p:nvSpPr>
        <p:spPr>
          <a:xfrm>
            <a:off x="914400" y="660960"/>
            <a:ext cx="7315200" cy="939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Understanding of the Problem Statement</a:t>
            </a:r>
          </a:p>
        </p:txBody>
      </p:sp>
      <p:sp>
        <p:nvSpPr>
          <p:cNvPr id="26" name="Content Placeholder 1"/>
          <p:cNvSpPr txBox="1"/>
          <p:nvPr/>
        </p:nvSpPr>
        <p:spPr>
          <a:xfrm>
            <a:off x="457200" y="2057400"/>
            <a:ext cx="8229240" cy="2749216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2800" dirty="0"/>
              <a:t>Brief explanation of the problem being solved</a:t>
            </a:r>
          </a:p>
          <a:p>
            <a:r>
              <a:rPr lang="en-US" sz="2800" dirty="0"/>
              <a:t>Include:</a:t>
            </a:r>
          </a:p>
          <a:p>
            <a:r>
              <a:rPr lang="en-US" sz="2800" dirty="0"/>
              <a:t>• Key objective of the challenge</a:t>
            </a:r>
            <a:br>
              <a:rPr lang="en-US" sz="2800" dirty="0"/>
            </a:br>
            <a:r>
              <a:rPr lang="en-US" sz="2800" dirty="0"/>
              <a:t>• Type of visual task (detection / classification / segmentation / tracking)</a:t>
            </a:r>
            <a:br>
              <a:rPr lang="en-US" sz="2800" dirty="0"/>
            </a:br>
            <a:r>
              <a:rPr lang="en-US" sz="2800" dirty="0"/>
              <a:t>• Real-world impact or application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6"/>
          <p:cNvSpPr txBox="1"/>
          <p:nvPr/>
        </p:nvSpPr>
        <p:spPr>
          <a:xfrm>
            <a:off x="914220" y="739942"/>
            <a:ext cx="73152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Proposed Solution – High Level Architecture</a:t>
            </a:r>
          </a:p>
        </p:txBody>
      </p:sp>
      <p:sp>
        <p:nvSpPr>
          <p:cNvPr id="28" name="Content Placeholder 5"/>
          <p:cNvSpPr txBox="1"/>
          <p:nvPr/>
        </p:nvSpPr>
        <p:spPr>
          <a:xfrm>
            <a:off x="457200" y="1973179"/>
            <a:ext cx="8229240" cy="2598821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IN" dirty="0"/>
              <a:t>Overview of the </a:t>
            </a:r>
            <a:r>
              <a:rPr lang="en-IN" b="1" dirty="0"/>
              <a:t>computer vision pipeline</a:t>
            </a:r>
            <a:endParaRPr lang="en-IN" dirty="0"/>
          </a:p>
          <a:p>
            <a:r>
              <a:rPr lang="en-IN" dirty="0"/>
              <a:t>Typical pipeline:</a:t>
            </a:r>
          </a:p>
          <a:p>
            <a:r>
              <a:rPr lang="en-IN" dirty="0"/>
              <a:t>Input Data</a:t>
            </a:r>
            <a:br>
              <a:rPr lang="en-IN" dirty="0"/>
            </a:br>
            <a:r>
              <a:rPr lang="en-IN" dirty="0"/>
              <a:t>→ Preprocessing</a:t>
            </a:r>
            <a:br>
              <a:rPr lang="en-IN" dirty="0"/>
            </a:br>
            <a:r>
              <a:rPr lang="en-IN" dirty="0"/>
              <a:t>→ Feature Extraction</a:t>
            </a:r>
            <a:br>
              <a:rPr lang="en-IN" dirty="0"/>
            </a:br>
            <a:r>
              <a:rPr lang="en-IN" dirty="0"/>
              <a:t>→ Model Inference</a:t>
            </a:r>
            <a:br>
              <a:rPr lang="en-IN" dirty="0"/>
            </a:br>
            <a:r>
              <a:rPr lang="en-IN" dirty="0"/>
              <a:t>→ Post Processing</a:t>
            </a:r>
            <a:br>
              <a:rPr lang="en-IN" dirty="0"/>
            </a:br>
            <a:r>
              <a:rPr lang="en-IN" dirty="0"/>
              <a:t>→ Output Prediction</a:t>
            </a:r>
          </a:p>
          <a:p>
            <a:r>
              <a:rPr lang="en-IN" dirty="0"/>
              <a:t>Include a </a:t>
            </a:r>
            <a:r>
              <a:rPr lang="en-IN" b="1" dirty="0"/>
              <a:t>block diagram of the system architecture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5"/>
          <p:cNvSpPr txBox="1"/>
          <p:nvPr/>
        </p:nvSpPr>
        <p:spPr>
          <a:xfrm>
            <a:off x="914400" y="660960"/>
            <a:ext cx="73152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Methodology</a:t>
            </a:r>
          </a:p>
        </p:txBody>
      </p:sp>
      <p:sp>
        <p:nvSpPr>
          <p:cNvPr id="30" name="Content Placeholder 4"/>
          <p:cNvSpPr txBox="1"/>
          <p:nvPr/>
        </p:nvSpPr>
        <p:spPr>
          <a:xfrm>
            <a:off x="457560" y="1654342"/>
            <a:ext cx="8229240" cy="3100178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2400" dirty="0"/>
              <a:t>Explain the </a:t>
            </a:r>
            <a:r>
              <a:rPr lang="en-US" sz="2400" b="1" dirty="0"/>
              <a:t>step-by-step workflow</a:t>
            </a:r>
            <a:endParaRPr lang="en-US" sz="2400" dirty="0"/>
          </a:p>
          <a:p>
            <a:r>
              <a:rPr lang="en-US" sz="2400" dirty="0"/>
              <a:t>Example:</a:t>
            </a:r>
          </a:p>
          <a:p>
            <a:r>
              <a:rPr lang="en-US" sz="2400" dirty="0"/>
              <a:t>Dataset collection / usage</a:t>
            </a:r>
          </a:p>
          <a:p>
            <a:r>
              <a:rPr lang="en-US" sz="2400" dirty="0"/>
              <a:t>Image preprocessing &amp; augmentation</a:t>
            </a:r>
          </a:p>
          <a:p>
            <a:r>
              <a:rPr lang="en-US" sz="2400" dirty="0"/>
              <a:t>Model training</a:t>
            </a:r>
          </a:p>
          <a:p>
            <a:r>
              <a:rPr lang="en-US" sz="2400" dirty="0"/>
              <a:t>Validation and hyperparameter tuning</a:t>
            </a:r>
          </a:p>
          <a:p>
            <a:r>
              <a:rPr lang="en-US" sz="2400" dirty="0"/>
              <a:t>Deployment or inference pipeline</a:t>
            </a:r>
          </a:p>
          <a:p>
            <a:r>
              <a:rPr lang="en-US" sz="2400" dirty="0"/>
              <a:t>Include training strategy if applicable.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7"/>
          <p:cNvSpPr txBox="1"/>
          <p:nvPr/>
        </p:nvSpPr>
        <p:spPr>
          <a:xfrm>
            <a:off x="914400" y="660960"/>
            <a:ext cx="73152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Techniques &amp; Algorithms</a:t>
            </a:r>
          </a:p>
        </p:txBody>
      </p:sp>
      <p:sp>
        <p:nvSpPr>
          <p:cNvPr id="32" name="Content Placeholder 6"/>
          <p:cNvSpPr txBox="1"/>
          <p:nvPr/>
        </p:nvSpPr>
        <p:spPr>
          <a:xfrm>
            <a:off x="457560" y="182880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IN" sz="2400" dirty="0"/>
              <a:t>Describe the </a:t>
            </a:r>
            <a:r>
              <a:rPr lang="en-IN" sz="2400" b="1" dirty="0"/>
              <a:t>core algorithms used</a:t>
            </a:r>
            <a:endParaRPr lang="en-IN" sz="2400" dirty="0"/>
          </a:p>
          <a:p>
            <a:r>
              <a:rPr lang="en-IN" sz="2400" dirty="0"/>
              <a:t>Examples:</a:t>
            </a:r>
          </a:p>
          <a:p>
            <a:r>
              <a:rPr lang="en-IN" sz="2400" dirty="0"/>
              <a:t>• CNN architectures (</a:t>
            </a:r>
            <a:r>
              <a:rPr lang="en-IN" sz="2400" dirty="0" err="1"/>
              <a:t>ResNet</a:t>
            </a:r>
            <a:r>
              <a:rPr lang="en-IN" sz="2400" dirty="0"/>
              <a:t> / </a:t>
            </a:r>
            <a:r>
              <a:rPr lang="en-IN" sz="2400" dirty="0" err="1"/>
              <a:t>EfficientNet</a:t>
            </a:r>
            <a:r>
              <a:rPr lang="en-IN" sz="2400" dirty="0"/>
              <a:t> / YOLO / </a:t>
            </a:r>
            <a:r>
              <a:rPr lang="en-IN" sz="2400" dirty="0" err="1"/>
              <a:t>UNet</a:t>
            </a:r>
            <a:r>
              <a:rPr lang="en-IN" sz="2400" dirty="0"/>
              <a:t>)</a:t>
            </a:r>
            <a:br>
              <a:rPr lang="en-IN" sz="2400" dirty="0"/>
            </a:br>
            <a:r>
              <a:rPr lang="en-IN" sz="2400" dirty="0"/>
              <a:t>• Feature extraction methods</a:t>
            </a:r>
            <a:br>
              <a:rPr lang="en-IN" sz="2400" dirty="0"/>
            </a:br>
            <a:r>
              <a:rPr lang="en-IN" sz="2400" dirty="0"/>
              <a:t>• Object detection / segmentation techniques</a:t>
            </a:r>
            <a:br>
              <a:rPr lang="en-IN" sz="2400" dirty="0"/>
            </a:br>
            <a:r>
              <a:rPr lang="en-IN" sz="2400" dirty="0"/>
              <a:t>• Transfer learning strategy</a:t>
            </a:r>
            <a:br>
              <a:rPr lang="en-IN" sz="2400" dirty="0"/>
            </a:br>
            <a:r>
              <a:rPr lang="en-IN" sz="2400" dirty="0"/>
              <a:t>• Model optimization methods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9"/>
          <p:cNvSpPr txBox="1"/>
          <p:nvPr/>
        </p:nvSpPr>
        <p:spPr>
          <a:xfrm>
            <a:off x="228600" y="660960"/>
            <a:ext cx="86868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IN" sz="4400" dirty="0"/>
              <a:t>Dataset &amp; Training Strategy</a:t>
            </a:r>
            <a:endParaRPr lang="en-US" sz="4400" b="0" u="none" strike="noStrike" dirty="0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34" name="Content Placeholder 8"/>
          <p:cNvSpPr txBox="1"/>
          <p:nvPr/>
        </p:nvSpPr>
        <p:spPr>
          <a:xfrm>
            <a:off x="457380" y="171450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3200" dirty="0"/>
              <a:t>Describe:</a:t>
            </a:r>
          </a:p>
          <a:p>
            <a:r>
              <a:rPr lang="en-US" sz="3200" dirty="0"/>
              <a:t>• Dataset used (public or custom)</a:t>
            </a:r>
            <a:br>
              <a:rPr lang="en-US" sz="3200" dirty="0"/>
            </a:br>
            <a:r>
              <a:rPr lang="en-US" sz="3200" dirty="0"/>
              <a:t>• Data preprocessing steps</a:t>
            </a:r>
            <a:br>
              <a:rPr lang="en-US" sz="3200" dirty="0"/>
            </a:br>
            <a:r>
              <a:rPr lang="en-US" sz="3200" dirty="0"/>
              <a:t>• Data augmentation techniques</a:t>
            </a:r>
            <a:br>
              <a:rPr lang="en-US" sz="3200" dirty="0"/>
            </a:br>
            <a:r>
              <a:rPr lang="en-US" sz="3200" dirty="0"/>
              <a:t>• Training-validation-test split</a:t>
            </a:r>
            <a:br>
              <a:rPr lang="en-US" sz="3200" dirty="0"/>
            </a:br>
            <a:r>
              <a:rPr lang="en-US" sz="3200" dirty="0"/>
              <a:t>• Hardware used for training (GPU / cloud)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8"/>
          <p:cNvSpPr txBox="1"/>
          <p:nvPr/>
        </p:nvSpPr>
        <p:spPr>
          <a:xfrm>
            <a:off x="228600" y="660960"/>
            <a:ext cx="8686800" cy="710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Real-Time Processing &amp; Performance</a:t>
            </a:r>
          </a:p>
        </p:txBody>
      </p:sp>
      <p:sp>
        <p:nvSpPr>
          <p:cNvPr id="36" name="Content Placeholder 7"/>
          <p:cNvSpPr txBox="1"/>
          <p:nvPr/>
        </p:nvSpPr>
        <p:spPr>
          <a:xfrm>
            <a:off x="457560" y="1828800"/>
            <a:ext cx="8229240" cy="2925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en-US" sz="1600" dirty="0"/>
              <a:t>Explain system performance considerations:</a:t>
            </a:r>
          </a:p>
          <a:p>
            <a:r>
              <a:rPr lang="en-US" sz="1600" dirty="0"/>
              <a:t>• Inference speed</a:t>
            </a:r>
            <a:br>
              <a:rPr lang="en-US" sz="1600" dirty="0"/>
            </a:br>
            <a:r>
              <a:rPr lang="en-US" sz="1600" dirty="0"/>
              <a:t>• Latency handling</a:t>
            </a:r>
            <a:br>
              <a:rPr lang="en-US" sz="1600" dirty="0"/>
            </a:br>
            <a:r>
              <a:rPr lang="en-US" sz="1600" dirty="0"/>
              <a:t>• Model size and efficiency</a:t>
            </a:r>
            <a:br>
              <a:rPr lang="en-US" sz="1600" dirty="0"/>
            </a:br>
            <a:r>
              <a:rPr lang="en-US" sz="1600" dirty="0"/>
              <a:t>• Edge deployment capability</a:t>
            </a:r>
          </a:p>
          <a:p>
            <a:endParaRPr lang="en-US" sz="1600" dirty="0"/>
          </a:p>
          <a:p>
            <a:r>
              <a:rPr lang="en-US" sz="1600" dirty="0"/>
              <a:t>Also discuss robustness against:</a:t>
            </a:r>
          </a:p>
          <a:p>
            <a:r>
              <a:rPr lang="en-US" sz="1600" dirty="0"/>
              <a:t>• Noise</a:t>
            </a:r>
            <a:br>
              <a:rPr lang="en-US" sz="1600" dirty="0"/>
            </a:br>
            <a:r>
              <a:rPr lang="en-US" sz="1600" dirty="0"/>
              <a:t>• Lighting variation</a:t>
            </a:r>
            <a:br>
              <a:rPr lang="en-US" sz="1600" dirty="0"/>
            </a:br>
            <a:r>
              <a:rPr lang="en-US" sz="1600" dirty="0"/>
              <a:t>• Occlusions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466</Words>
  <Application>Microsoft Office PowerPoint</Application>
  <PresentationFormat>On-screen Show (16:9)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Figma to PPT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Figma to PPT</dc:creator>
  <dc:description/>
  <cp:lastModifiedBy>MANDAVA MOHAN SAI KOUSHIK - 245859114 - MITBLR</cp:lastModifiedBy>
  <cp:revision>20</cp:revision>
  <dcterms:created xsi:type="dcterms:W3CDTF">2025-12-11T11:33:43Z</dcterms:created>
  <dcterms:modified xsi:type="dcterms:W3CDTF">2026-03-18T06:30:37Z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(16:9)</vt:lpwstr>
  </property>
  <property fmtid="{D5CDD505-2E9C-101B-9397-08002B2CF9AE}" pid="3" name="Slides">
    <vt:i4>1</vt:i4>
  </property>
</Properties>
</file>